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413" r:id="rId3"/>
    <p:sldId id="314" r:id="rId4"/>
    <p:sldId id="411" r:id="rId5"/>
    <p:sldId id="412" r:id="rId6"/>
    <p:sldId id="414" r:id="rId7"/>
    <p:sldId id="415" r:id="rId8"/>
    <p:sldId id="416" r:id="rId9"/>
    <p:sldId id="417" r:id="rId10"/>
    <p:sldId id="418" r:id="rId11"/>
    <p:sldId id="419" r:id="rId12"/>
    <p:sldId id="349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47" autoAdjust="0"/>
    <p:restoredTop sz="94680" autoAdjust="0"/>
  </p:normalViewPr>
  <p:slideViewPr>
    <p:cSldViewPr>
      <p:cViewPr varScale="1">
        <p:scale>
          <a:sx n="83" d="100"/>
          <a:sy n="83" d="100"/>
        </p:scale>
        <p:origin x="1339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2814A9-2807-45F4-8F4D-C9D2E9886D81}" type="datetimeFigureOut">
              <a:rPr lang="nl-NL" smtClean="0"/>
              <a:t>25-1-2018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C2A9C9-BDDB-4B5C-99E2-48243826D7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4250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25-1-2018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25-1-2018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25-1-2018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25-1-2018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ouwleges.nl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539552" y="908720"/>
            <a:ext cx="828092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6000" dirty="0" smtClean="0"/>
              <a:t>Tarief berekenen LG32 </a:t>
            </a:r>
            <a:r>
              <a:rPr lang="nl-NL" sz="6000" smtClean="0"/>
              <a:t>– </a:t>
            </a:r>
            <a:r>
              <a:rPr lang="nl-NL" sz="6000" smtClean="0"/>
              <a:t>5</a:t>
            </a:r>
            <a:endParaRPr lang="nl-NL" sz="6000" dirty="0" smtClean="0"/>
          </a:p>
          <a:p>
            <a:r>
              <a:rPr lang="nl-NL" sz="4000" dirty="0" smtClean="0"/>
              <a:t>IBS 2.2 Gebouwen en terreinen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Rente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Je moet vaak een lening bij de bank afsluiten.</a:t>
            </a:r>
          </a:p>
          <a:p>
            <a:r>
              <a:rPr lang="nl-NL" dirty="0" smtClean="0"/>
              <a:t>Zij rekenen 4% rente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426356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41376" y="260648"/>
            <a:ext cx="6645424" cy="648072"/>
          </a:xfrm>
        </p:spPr>
        <p:txBody>
          <a:bodyPr/>
          <a:lstStyle/>
          <a:p>
            <a:r>
              <a:rPr lang="nl-NL" dirty="0" smtClean="0"/>
              <a:t>Onderhoud op gebouwen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moet er ongeveer gebeuren?</a:t>
            </a:r>
          </a:p>
          <a:p>
            <a:r>
              <a:rPr lang="nl-NL" dirty="0" smtClean="0"/>
              <a:t>0,5-1% van de waarde.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44479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762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Uitdelen saldobegrotingen</a:t>
            </a:r>
          </a:p>
          <a:p>
            <a:r>
              <a:rPr lang="nl-NL" dirty="0" smtClean="0"/>
              <a:t>Controleren en inzien</a:t>
            </a:r>
          </a:p>
          <a:p>
            <a:endParaRPr lang="nl-NL" dirty="0"/>
          </a:p>
          <a:p>
            <a:r>
              <a:rPr lang="nl-NL" dirty="0" smtClean="0"/>
              <a:t>Opdracht gebouwen afmaken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6197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Vorige week: </a:t>
            </a:r>
            <a:r>
              <a:rPr lang="nl-NL" dirty="0" smtClean="0"/>
              <a:t>Kosten </a:t>
            </a:r>
            <a:r>
              <a:rPr lang="nl-NL" dirty="0" smtClean="0"/>
              <a:t>van gebouwen</a:t>
            </a:r>
          </a:p>
          <a:p>
            <a:pPr>
              <a:buFontTx/>
              <a:buChar char="-"/>
            </a:pPr>
            <a:r>
              <a:rPr lang="nl-NL" dirty="0" smtClean="0"/>
              <a:t>Aanschafkosten </a:t>
            </a:r>
          </a:p>
          <a:p>
            <a:pPr>
              <a:buFontTx/>
              <a:buChar char="-"/>
            </a:pPr>
            <a:r>
              <a:rPr lang="nl-NL" dirty="0" smtClean="0"/>
              <a:t>Jaarlijkse kosten</a:t>
            </a:r>
          </a:p>
          <a:p>
            <a:pPr>
              <a:buFontTx/>
              <a:buChar char="-"/>
            </a:pPr>
            <a:r>
              <a:rPr lang="nl-NL" dirty="0" smtClean="0"/>
              <a:t>Besparingen </a:t>
            </a:r>
          </a:p>
          <a:p>
            <a:pPr>
              <a:buFontTx/>
              <a:buChar char="-"/>
            </a:pPr>
            <a:r>
              <a:rPr lang="nl-NL" dirty="0" smtClean="0"/>
              <a:t>Verzekeringen</a:t>
            </a:r>
          </a:p>
          <a:p>
            <a:pPr>
              <a:buFontTx/>
              <a:buChar char="-"/>
            </a:pPr>
            <a:r>
              <a:rPr lang="nl-NL" dirty="0" smtClean="0"/>
              <a:t>Vergunningen</a:t>
            </a:r>
          </a:p>
          <a:p>
            <a:pPr>
              <a:buFontTx/>
              <a:buChar char="-"/>
            </a:pPr>
            <a:r>
              <a:rPr lang="nl-NL" dirty="0" smtClean="0"/>
              <a:t>Belastingen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1016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Aanschafkosten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Materialen</a:t>
            </a:r>
          </a:p>
          <a:p>
            <a:r>
              <a:rPr lang="nl-NL" dirty="0" smtClean="0"/>
              <a:t>Eigen personeel</a:t>
            </a:r>
          </a:p>
          <a:p>
            <a:r>
              <a:rPr lang="nl-NL" dirty="0" smtClean="0"/>
              <a:t>Derde partijen</a:t>
            </a:r>
          </a:p>
          <a:p>
            <a:r>
              <a:rPr lang="nl-NL" dirty="0" smtClean="0"/>
              <a:t>Vergunningen</a:t>
            </a:r>
          </a:p>
          <a:p>
            <a:pPr lvl="1"/>
            <a:r>
              <a:rPr lang="nl-NL" dirty="0" smtClean="0"/>
              <a:t>Leges</a:t>
            </a:r>
          </a:p>
          <a:p>
            <a:pPr lvl="1"/>
            <a:r>
              <a:rPr lang="nl-NL" dirty="0" smtClean="0"/>
              <a:t>Per gemeente verschillend</a:t>
            </a:r>
          </a:p>
          <a:p>
            <a:pPr lvl="1"/>
            <a:r>
              <a:rPr lang="nl-NL" dirty="0" smtClean="0">
                <a:hlinkClick r:id="rId2"/>
              </a:rPr>
              <a:t>www.bouwleges.nl</a:t>
            </a:r>
            <a:endParaRPr lang="nl-NL" dirty="0" smtClean="0"/>
          </a:p>
          <a:p>
            <a:pPr marL="457200" lvl="1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6928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Jaarlijkse 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Afschrijvingen onroerend goed</a:t>
            </a:r>
          </a:p>
          <a:p>
            <a:pPr lvl="1"/>
            <a:r>
              <a:rPr lang="nl-NL" dirty="0" smtClean="0"/>
              <a:t>Gebouwen gaan 50 jaar mee.</a:t>
            </a:r>
          </a:p>
          <a:p>
            <a:pPr lvl="1"/>
            <a:r>
              <a:rPr lang="nl-NL" dirty="0" smtClean="0"/>
              <a:t>Erfverharding </a:t>
            </a:r>
            <a:r>
              <a:rPr lang="nl-NL" dirty="0" smtClean="0"/>
              <a:t>5-10 jaar</a:t>
            </a:r>
          </a:p>
          <a:p>
            <a:pPr lvl="1"/>
            <a:r>
              <a:rPr lang="nl-NL" dirty="0" smtClean="0"/>
              <a:t>Grond 0</a:t>
            </a:r>
            <a:r>
              <a:rPr lang="nl-NL" dirty="0" smtClean="0"/>
              <a:t>%</a:t>
            </a:r>
          </a:p>
          <a:p>
            <a:pPr lvl="1"/>
            <a:endParaRPr lang="nl-NL" dirty="0"/>
          </a:p>
          <a:p>
            <a:pPr marL="457200" lvl="1" indent="0">
              <a:buNone/>
            </a:pPr>
            <a:r>
              <a:rPr lang="nl-NL" dirty="0" smtClean="0"/>
              <a:t>Wat had je vorige week af kunnen hebben.</a:t>
            </a:r>
          </a:p>
          <a:p>
            <a:pPr marL="457200" lvl="1" indent="0">
              <a:buNone/>
            </a:pPr>
            <a:r>
              <a:rPr lang="nl-NL" dirty="0" smtClean="0"/>
              <a:t>Kostprijs / WOZ waarde van het bedrijf</a:t>
            </a:r>
          </a:p>
          <a:p>
            <a:pPr marL="457200" lvl="1" indent="0">
              <a:buNone/>
            </a:pPr>
            <a:r>
              <a:rPr lang="nl-NL" dirty="0" smtClean="0"/>
              <a:t>Bouwvergunning, leges</a:t>
            </a:r>
            <a:endParaRPr lang="nl-NL" dirty="0"/>
          </a:p>
          <a:p>
            <a:pPr lvl="1"/>
            <a:endParaRPr lang="nl-NL" dirty="0" smtClean="0"/>
          </a:p>
          <a:p>
            <a:pPr marL="457200" lvl="1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77982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Deze week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nl-NL" dirty="0" smtClean="0"/>
              <a:t>Energie</a:t>
            </a:r>
          </a:p>
          <a:p>
            <a:pPr lvl="1">
              <a:buFontTx/>
              <a:buChar char="-"/>
            </a:pPr>
            <a:r>
              <a:rPr lang="nl-NL" dirty="0" smtClean="0"/>
              <a:t>Kosten</a:t>
            </a:r>
            <a:endParaRPr lang="nl-NL" dirty="0"/>
          </a:p>
          <a:p>
            <a:pPr lvl="1">
              <a:buFontTx/>
              <a:buChar char="-"/>
            </a:pPr>
            <a:r>
              <a:rPr lang="nl-NL" dirty="0" smtClean="0"/>
              <a:t>Besparingen </a:t>
            </a:r>
            <a:endParaRPr lang="nl-NL" dirty="0"/>
          </a:p>
          <a:p>
            <a:pPr>
              <a:buFontTx/>
              <a:buChar char="-"/>
            </a:pPr>
            <a:r>
              <a:rPr lang="nl-NL" dirty="0"/>
              <a:t>Verzekeringen</a:t>
            </a:r>
          </a:p>
          <a:p>
            <a:pPr>
              <a:buFontTx/>
              <a:buChar char="-"/>
            </a:pPr>
            <a:r>
              <a:rPr lang="nl-NL" dirty="0" smtClean="0"/>
              <a:t>Belastingen</a:t>
            </a:r>
          </a:p>
          <a:p>
            <a:pPr>
              <a:buFontTx/>
              <a:buChar char="-"/>
            </a:pPr>
            <a:r>
              <a:rPr lang="nl-NL" dirty="0" smtClean="0"/>
              <a:t>Onderhoud </a:t>
            </a:r>
          </a:p>
          <a:p>
            <a:pPr>
              <a:buFontTx/>
              <a:buChar char="-"/>
            </a:pPr>
            <a:r>
              <a:rPr lang="nl-NL" dirty="0" smtClean="0"/>
              <a:t>Rente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4862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Energie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verbruikt veel energie</a:t>
            </a:r>
          </a:p>
          <a:p>
            <a:pPr lvl="1"/>
            <a:r>
              <a:rPr lang="nl-NL" dirty="0" smtClean="0"/>
              <a:t>Bedenk wat er in jouw gebouw veel energie verbruikt</a:t>
            </a:r>
          </a:p>
          <a:p>
            <a:pPr lvl="1"/>
            <a:r>
              <a:rPr lang="nl-NL" dirty="0" smtClean="0"/>
              <a:t>Wat verandert er door de nieuwbouw?</a:t>
            </a:r>
          </a:p>
          <a:p>
            <a:pPr lvl="1"/>
            <a:r>
              <a:rPr lang="nl-NL" dirty="0" smtClean="0"/>
              <a:t>Gemiddeld aan energie: €3.000 (10 man)</a:t>
            </a:r>
          </a:p>
        </p:txBody>
      </p:sp>
    </p:spTree>
    <p:extLst>
      <p:ext uri="{BB962C8B-B14F-4D97-AF65-F5344CB8AC3E}">
        <p14:creationId xmlns:p14="http://schemas.microsoft.com/office/powerpoint/2010/main" val="319834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Verzekeringen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Bedrijfsgebouwverzekering</a:t>
            </a:r>
          </a:p>
          <a:p>
            <a:pPr lvl="1"/>
            <a:r>
              <a:rPr lang="nl-NL" dirty="0" smtClean="0"/>
              <a:t>Verzekeren tegen herbouwwaarde	</a:t>
            </a:r>
          </a:p>
          <a:p>
            <a:pPr lvl="1"/>
            <a:r>
              <a:rPr lang="nl-NL" dirty="0" smtClean="0"/>
              <a:t>Brand, bliksem, storm, inbraak</a:t>
            </a:r>
          </a:p>
          <a:p>
            <a:pPr lvl="1"/>
            <a:r>
              <a:rPr lang="nl-NL" dirty="0" smtClean="0"/>
              <a:t>Ligt aan de veiligheidsmaatregelen</a:t>
            </a:r>
          </a:p>
          <a:p>
            <a:pPr lvl="1"/>
            <a:r>
              <a:rPr lang="nl-NL" dirty="0" smtClean="0"/>
              <a:t>€100-300 per jaar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8378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Belastingen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Bedrijfspanden hebben drie soorten gemeentelijke belastingen</a:t>
            </a:r>
          </a:p>
          <a:p>
            <a:pPr marL="0" indent="0">
              <a:buNone/>
            </a:pPr>
            <a:r>
              <a:rPr lang="nl-NL" dirty="0" smtClean="0"/>
              <a:t>Alle belastingen zijn per gemeente verschillend.</a:t>
            </a:r>
          </a:p>
          <a:p>
            <a:pPr marL="0" indent="0">
              <a:buNone/>
            </a:pPr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WOZ-belasting</a:t>
            </a:r>
          </a:p>
          <a:p>
            <a:pPr>
              <a:buFontTx/>
              <a:buChar char="-"/>
            </a:pPr>
            <a:r>
              <a:rPr lang="nl-NL" dirty="0" smtClean="0"/>
              <a:t>Afvalstoffenheffing</a:t>
            </a:r>
          </a:p>
          <a:p>
            <a:pPr>
              <a:buFontTx/>
              <a:buChar char="-"/>
            </a:pPr>
            <a:r>
              <a:rPr lang="nl-NL" dirty="0" smtClean="0"/>
              <a:t>Rioolheffing</a:t>
            </a:r>
          </a:p>
        </p:txBody>
      </p:sp>
    </p:spTree>
    <p:extLst>
      <p:ext uri="{BB962C8B-B14F-4D97-AF65-F5344CB8AC3E}">
        <p14:creationId xmlns:p14="http://schemas.microsoft.com/office/powerpoint/2010/main" val="48544045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2007</TotalTime>
  <Words>195</Words>
  <Application>Microsoft Office PowerPoint</Application>
  <PresentationFormat>Diavoorstelling (4:3)</PresentationFormat>
  <Paragraphs>66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5" baseType="lpstr">
      <vt:lpstr>Arial</vt:lpstr>
      <vt:lpstr>Calibri</vt:lpstr>
      <vt:lpstr>Kantoorthema</vt:lpstr>
      <vt:lpstr>PowerPoint-presentatie</vt:lpstr>
      <vt:lpstr>Wat gaan we vandaag doen</vt:lpstr>
      <vt:lpstr>Wat gaan we vandaag doen?</vt:lpstr>
      <vt:lpstr>Aanschafkosten</vt:lpstr>
      <vt:lpstr>Jaarlijkse kosten</vt:lpstr>
      <vt:lpstr>Deze week</vt:lpstr>
      <vt:lpstr>Energie</vt:lpstr>
      <vt:lpstr>Verzekeringen</vt:lpstr>
      <vt:lpstr>Belastingen</vt:lpstr>
      <vt:lpstr>Rente</vt:lpstr>
      <vt:lpstr>Onderhoud op gebouwen</vt:lpstr>
      <vt:lpstr>Dat was ‘m!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84</cp:revision>
  <dcterms:created xsi:type="dcterms:W3CDTF">2013-11-15T15:05:42Z</dcterms:created>
  <dcterms:modified xsi:type="dcterms:W3CDTF">2018-01-25T10:47:31Z</dcterms:modified>
</cp:coreProperties>
</file>